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2"/>
  </p:notesMasterIdLst>
  <p:handoutMasterIdLst>
    <p:handoutMasterId r:id="rId13"/>
  </p:handoutMasterIdLst>
  <p:sldIdLst>
    <p:sldId id="267" r:id="rId7"/>
    <p:sldId id="268" r:id="rId8"/>
    <p:sldId id="270" r:id="rId9"/>
    <p:sldId id="271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6" autoAdjust="0"/>
    <p:restoredTop sz="86180"/>
  </p:normalViewPr>
  <p:slideViewPr>
    <p:cSldViewPr snapToGrid="0">
      <p:cViewPr varScale="1">
        <p:scale>
          <a:sx n="134" d="100"/>
          <a:sy n="134" d="100"/>
        </p:scale>
        <p:origin x="1600" y="184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052F7FE-9569-5843-ACD7-CD3E3CE5B495}"/>
    <pc:docChg chg="custSel addSld modSld">
      <pc:chgData name="Jill Emmerzaal" userId="9be7b5a1-3566-4990-a00f-c4219f4237e6" providerId="ADAL" clId="{A052F7FE-9569-5843-ACD7-CD3E3CE5B495}" dt="2024-07-31T16:15:31.429" v="338" actId="20577"/>
      <pc:docMkLst>
        <pc:docMk/>
      </pc:docMkLst>
      <pc:sldChg chg="modSp mod">
        <pc:chgData name="Jill Emmerzaal" userId="9be7b5a1-3566-4990-a00f-c4219f4237e6" providerId="ADAL" clId="{A052F7FE-9569-5843-ACD7-CD3E3CE5B495}" dt="2024-07-29T18:09:06.145" v="10" actId="20577"/>
        <pc:sldMkLst>
          <pc:docMk/>
          <pc:sldMk cId="903920807" sldId="267"/>
        </pc:sldMkLst>
        <pc:spChg chg="mod">
          <ac:chgData name="Jill Emmerzaal" userId="9be7b5a1-3566-4990-a00f-c4219f4237e6" providerId="ADAL" clId="{A052F7FE-9569-5843-ACD7-CD3E3CE5B495}" dt="2024-07-29T18:09:06.145" v="10" actId="20577"/>
          <ac:spMkLst>
            <pc:docMk/>
            <pc:sldMk cId="903920807" sldId="267"/>
            <ac:spMk id="10" creationId="{00000000-0000-0000-0000-000000000000}"/>
          </ac:spMkLst>
        </pc:spChg>
      </pc:sldChg>
      <pc:sldChg chg="modSp new mod">
        <pc:chgData name="Jill Emmerzaal" userId="9be7b5a1-3566-4990-a00f-c4219f4237e6" providerId="ADAL" clId="{A052F7FE-9569-5843-ACD7-CD3E3CE5B495}" dt="2024-07-31T15:24:33.591" v="127" actId="20577"/>
        <pc:sldMkLst>
          <pc:docMk/>
          <pc:sldMk cId="2994463836" sldId="268"/>
        </pc:sldMkLst>
        <pc:spChg chg="mod">
          <ac:chgData name="Jill Emmerzaal" userId="9be7b5a1-3566-4990-a00f-c4219f4237e6" providerId="ADAL" clId="{A052F7FE-9569-5843-ACD7-CD3E3CE5B495}" dt="2024-07-31T15:24:33.591" v="127" actId="20577"/>
          <ac:spMkLst>
            <pc:docMk/>
            <pc:sldMk cId="2994463836" sldId="268"/>
            <ac:spMk id="3" creationId="{EFDA1013-B706-B5FD-8D10-BC8F1D2498F9}"/>
          </ac:spMkLst>
        </pc:spChg>
        <pc:spChg chg="mod">
          <ac:chgData name="Jill Emmerzaal" userId="9be7b5a1-3566-4990-a00f-c4219f4237e6" providerId="ADAL" clId="{A052F7FE-9569-5843-ACD7-CD3E3CE5B495}" dt="2024-07-31T15:21:52.125" v="50" actId="20577"/>
          <ac:spMkLst>
            <pc:docMk/>
            <pc:sldMk cId="2994463836" sldId="268"/>
            <ac:spMk id="4" creationId="{FF3F7D57-5140-F299-1342-77C725617612}"/>
          </ac:spMkLst>
        </pc:spChg>
      </pc:sldChg>
      <pc:sldChg chg="modSp new mod">
        <pc:chgData name="Jill Emmerzaal" userId="9be7b5a1-3566-4990-a00f-c4219f4237e6" providerId="ADAL" clId="{A052F7FE-9569-5843-ACD7-CD3E3CE5B495}" dt="2024-07-31T15:22:33.670" v="118" actId="20577"/>
        <pc:sldMkLst>
          <pc:docMk/>
          <pc:sldMk cId="4153694017" sldId="269"/>
        </pc:sldMkLst>
        <pc:spChg chg="mod">
          <ac:chgData name="Jill Emmerzaal" userId="9be7b5a1-3566-4990-a00f-c4219f4237e6" providerId="ADAL" clId="{A052F7FE-9569-5843-ACD7-CD3E3CE5B495}" dt="2024-07-31T15:22:33.670" v="118" actId="20577"/>
          <ac:spMkLst>
            <pc:docMk/>
            <pc:sldMk cId="4153694017" sldId="269"/>
            <ac:spMk id="4" creationId="{0AD2CCB0-DDC6-2D28-59EC-1563AC4E6996}"/>
          </ac:spMkLst>
        </pc:spChg>
      </pc:sldChg>
      <pc:sldChg chg="modSp new mod">
        <pc:chgData name="Jill Emmerzaal" userId="9be7b5a1-3566-4990-a00f-c4219f4237e6" providerId="ADAL" clId="{A052F7FE-9569-5843-ACD7-CD3E3CE5B495}" dt="2024-07-31T15:53:52.661" v="248" actId="20577"/>
        <pc:sldMkLst>
          <pc:docMk/>
          <pc:sldMk cId="628490307" sldId="270"/>
        </pc:sldMkLst>
        <pc:spChg chg="mod">
          <ac:chgData name="Jill Emmerzaal" userId="9be7b5a1-3566-4990-a00f-c4219f4237e6" providerId="ADAL" clId="{A052F7FE-9569-5843-ACD7-CD3E3CE5B495}" dt="2024-07-31T15:53:52.661" v="248" actId="20577"/>
          <ac:spMkLst>
            <pc:docMk/>
            <pc:sldMk cId="628490307" sldId="270"/>
            <ac:spMk id="3" creationId="{C0F4AFCD-88FF-EA35-529C-A5E971693BFB}"/>
          </ac:spMkLst>
        </pc:spChg>
        <pc:spChg chg="mod">
          <ac:chgData name="Jill Emmerzaal" userId="9be7b5a1-3566-4990-a00f-c4219f4237e6" providerId="ADAL" clId="{A052F7FE-9569-5843-ACD7-CD3E3CE5B495}" dt="2024-07-31T15:53:47.675" v="240" actId="20577"/>
          <ac:spMkLst>
            <pc:docMk/>
            <pc:sldMk cId="628490307" sldId="270"/>
            <ac:spMk id="4" creationId="{0293C310-1ACD-2754-8AA1-7556C2B1C5F9}"/>
          </ac:spMkLst>
        </pc:spChg>
      </pc:sldChg>
      <pc:sldChg chg="modSp new mod">
        <pc:chgData name="Jill Emmerzaal" userId="9be7b5a1-3566-4990-a00f-c4219f4237e6" providerId="ADAL" clId="{A052F7FE-9569-5843-ACD7-CD3E3CE5B495}" dt="2024-07-31T15:54:13.058" v="300" actId="20577"/>
        <pc:sldMkLst>
          <pc:docMk/>
          <pc:sldMk cId="2865963032" sldId="271"/>
        </pc:sldMkLst>
        <pc:spChg chg="mod">
          <ac:chgData name="Jill Emmerzaal" userId="9be7b5a1-3566-4990-a00f-c4219f4237e6" providerId="ADAL" clId="{A052F7FE-9569-5843-ACD7-CD3E3CE5B495}" dt="2024-07-31T15:54:13.058" v="300" actId="20577"/>
          <ac:spMkLst>
            <pc:docMk/>
            <pc:sldMk cId="2865963032" sldId="271"/>
            <ac:spMk id="3" creationId="{83320BFA-6FBF-DA0A-3156-6EDCB6696724}"/>
          </ac:spMkLst>
        </pc:spChg>
        <pc:spChg chg="mod">
          <ac:chgData name="Jill Emmerzaal" userId="9be7b5a1-3566-4990-a00f-c4219f4237e6" providerId="ADAL" clId="{A052F7FE-9569-5843-ACD7-CD3E3CE5B495}" dt="2024-07-31T15:53:59.764" v="264" actId="20577"/>
          <ac:spMkLst>
            <pc:docMk/>
            <pc:sldMk cId="2865963032" sldId="271"/>
            <ac:spMk id="4" creationId="{8FEDF62D-23EE-0C9E-95F5-7577A46CF0B0}"/>
          </ac:spMkLst>
        </pc:spChg>
      </pc:sldChg>
      <pc:sldChg chg="modSp new mod">
        <pc:chgData name="Jill Emmerzaal" userId="9be7b5a1-3566-4990-a00f-c4219f4237e6" providerId="ADAL" clId="{A052F7FE-9569-5843-ACD7-CD3E3CE5B495}" dt="2024-07-31T16:15:13.667" v="312" actId="20577"/>
        <pc:sldMkLst>
          <pc:docMk/>
          <pc:sldMk cId="1183388668" sldId="272"/>
        </pc:sldMkLst>
        <pc:spChg chg="mod">
          <ac:chgData name="Jill Emmerzaal" userId="9be7b5a1-3566-4990-a00f-c4219f4237e6" providerId="ADAL" clId="{A052F7FE-9569-5843-ACD7-CD3E3CE5B495}" dt="2024-07-31T16:15:13.667" v="312" actId="20577"/>
          <ac:spMkLst>
            <pc:docMk/>
            <pc:sldMk cId="1183388668" sldId="272"/>
            <ac:spMk id="4" creationId="{E1167F04-647A-A31C-D669-A385F003E771}"/>
          </ac:spMkLst>
        </pc:spChg>
      </pc:sldChg>
      <pc:sldChg chg="modSp new mod">
        <pc:chgData name="Jill Emmerzaal" userId="9be7b5a1-3566-4990-a00f-c4219f4237e6" providerId="ADAL" clId="{A052F7FE-9569-5843-ACD7-CD3E3CE5B495}" dt="2024-07-31T16:15:31.429" v="338" actId="20577"/>
        <pc:sldMkLst>
          <pc:docMk/>
          <pc:sldMk cId="9854452" sldId="273"/>
        </pc:sldMkLst>
        <pc:spChg chg="mod">
          <ac:chgData name="Jill Emmerzaal" userId="9be7b5a1-3566-4990-a00f-c4219f4237e6" providerId="ADAL" clId="{A052F7FE-9569-5843-ACD7-CD3E3CE5B495}" dt="2024-07-31T16:15:31.429" v="338" actId="20577"/>
          <ac:spMkLst>
            <pc:docMk/>
            <pc:sldMk cId="9854452" sldId="273"/>
            <ac:spMk id="4" creationId="{E2AC6892-FBA2-8DC4-BC53-73FD397D38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5D85E-F38C-4945-B13D-72946A233257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E51EB-FDCE-0B40-B0D1-82792EC8649E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80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Pandas_Cheat_Sheet.pdf" TargetMode="External"/><Relationship Id="rId3" Type="http://schemas.openxmlformats.org/officeDocument/2006/relationships/hyperlink" Target="https://numpy.org/" TargetMode="External"/><Relationship Id="rId7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scipy.org/" TargetMode="External"/><Relationship Id="rId10" Type="http://schemas.openxmlformats.org/officeDocument/2006/relationships/hyperlink" Target="https://matplotlib.org/stable/users/explain/quick_start.html" TargetMode="External"/><Relationship Id="rId4" Type="http://schemas.openxmlformats.org/officeDocument/2006/relationships/hyperlink" Target="https://pandas.pydata.org/" TargetMode="External"/><Relationship Id="rId9" Type="http://schemas.openxmlformats.org/officeDocument/2006/relationships/hyperlink" Target="https://docs.scipy.org/doc/scipy/tutorial/index.html#user-guid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43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Object-</a:t>
            </a:r>
            <a:r>
              <a:rPr lang="nl-NL" b="0" i="0" u="none" strike="noStrike" dirty="0" err="1">
                <a:effectLst/>
                <a:latin typeface="system-ui"/>
              </a:rPr>
              <a:t>Oriented</a:t>
            </a:r>
            <a:r>
              <a:rPr lang="nl-NL" b="0" i="0" u="none" strike="noStrike" dirty="0">
                <a:effectLst/>
                <a:latin typeface="system-ui"/>
              </a:rPr>
              <a:t> Programming is a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paradime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based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or data </a:t>
            </a:r>
            <a:r>
              <a:rPr lang="nl-NL" b="0" i="0" u="none" strike="noStrike" dirty="0" err="1">
                <a:effectLst/>
                <a:latin typeface="system-ui"/>
              </a:rPr>
              <a:t>rather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is approach is well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are large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complex. 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</a:t>
            </a:r>
            <a:r>
              <a:rPr lang="nl-NL" b="0" i="0" u="none" strike="noStrike" dirty="0" err="1">
                <a:effectLst/>
                <a:latin typeface="system-ui"/>
              </a:rPr>
              <a:t>makes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exceptionally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collaborative</a:t>
            </a:r>
            <a:r>
              <a:rPr lang="nl-NL" b="0" i="0" u="none" strike="noStrike" dirty="0">
                <a:effectLst/>
                <a:latin typeface="system-ui"/>
              </a:rPr>
              <a:t> development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code </a:t>
            </a:r>
            <a:r>
              <a:rPr lang="nl-NL" b="0" i="0" u="none" strike="noStrike" dirty="0" err="1">
                <a:effectLst/>
                <a:latin typeface="system-ui"/>
              </a:rPr>
              <a:t>usability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often</a:t>
            </a:r>
            <a:r>
              <a:rPr lang="nl-NL" b="0" i="0" u="none" strike="noStrike" dirty="0">
                <a:effectLst/>
                <a:latin typeface="system-ui"/>
              </a:rPr>
              <a:t> have different </a:t>
            </a:r>
            <a:r>
              <a:rPr lang="nl-NL" b="0" i="0" u="none" strike="noStrike" dirty="0" err="1">
                <a:effectLst/>
                <a:latin typeface="system-ui"/>
              </a:rPr>
              <a:t>aspects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them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Starting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extracting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data, </a:t>
            </a:r>
            <a:r>
              <a:rPr lang="nl-NL" b="0" i="0" u="none" strike="noStrike" dirty="0" err="1">
                <a:effectLst/>
                <a:latin typeface="system-ui"/>
              </a:rPr>
              <a:t>some</a:t>
            </a:r>
            <a:r>
              <a:rPr lang="nl-NL" b="0" i="0" u="none" strike="noStrike" dirty="0">
                <a:effectLst/>
                <a:latin typeface="system-ui"/>
              </a:rPr>
              <a:t> preprocessing steps, </a:t>
            </a:r>
            <a:r>
              <a:rPr lang="nl-NL" b="0" i="0" u="none" strike="noStrike" dirty="0" err="1">
                <a:effectLst/>
                <a:latin typeface="system-ui"/>
              </a:rPr>
              <a:t>possible</a:t>
            </a:r>
            <a:r>
              <a:rPr lang="nl-NL" b="0" i="0" u="none" strike="noStrike" dirty="0">
                <a:effectLst/>
                <a:latin typeface="system-ui"/>
              </a:rPr>
              <a:t> filtering or </a:t>
            </a:r>
            <a:r>
              <a:rPr lang="nl-NL" b="0" i="0" u="none" strike="noStrike" dirty="0" err="1">
                <a:effectLst/>
                <a:latin typeface="system-ui"/>
              </a:rPr>
              <a:t>normalisation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actual</a:t>
            </a:r>
            <a:r>
              <a:rPr lang="nl-NL" b="0" i="0" u="none" strike="noStrike" dirty="0">
                <a:effectLst/>
                <a:latin typeface="system-ui"/>
              </a:rPr>
              <a:t> analysis e.g. step </a:t>
            </a:r>
            <a:r>
              <a:rPr lang="nl-NL" b="0" i="0" u="none" strike="noStrike" dirty="0" err="1">
                <a:effectLst/>
                <a:latin typeface="system-ui"/>
              </a:rPr>
              <a:t>detection</a:t>
            </a:r>
            <a:r>
              <a:rPr lang="nl-NL" b="0" i="0" u="none" strike="noStrike" dirty="0">
                <a:effectLst/>
                <a:latin typeface="system-ui"/>
              </a:rPr>
              <a:t>;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calculating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outcome</a:t>
            </a:r>
            <a:r>
              <a:rPr lang="nl-NL" b="0" i="0" u="none" strike="noStrike" dirty="0">
                <a:effectLst/>
                <a:latin typeface="system-ui"/>
              </a:rPr>
              <a:t> variables.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different </a:t>
            </a:r>
            <a:r>
              <a:rPr lang="nl-NL" b="0" i="0" u="none" strike="noStrike" dirty="0" err="1">
                <a:effectLst/>
                <a:latin typeface="system-ui"/>
              </a:rPr>
              <a:t>components</a:t>
            </a:r>
            <a:r>
              <a:rPr lang="nl-NL" b="0" i="0" u="none" strike="noStrike" dirty="0">
                <a:effectLst/>
                <a:latin typeface="system-ui"/>
              </a:rPr>
              <a:t> of a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could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considered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</a:rPr>
              <a:t>modules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correctly</a:t>
            </a:r>
            <a:r>
              <a:rPr lang="nl-NL" b="0" i="0" u="none" strike="noStrike" dirty="0">
                <a:effectLst/>
                <a:latin typeface="system-ui"/>
              </a:rPr>
              <a:t>, OOP </a:t>
            </a:r>
            <a:r>
              <a:rPr lang="nl-NL" b="0" i="0" u="none" strike="noStrike" dirty="0" err="1">
                <a:effectLst/>
                <a:latin typeface="system-ui"/>
              </a:rPr>
              <a:t>simplifies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relationships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project. </a:t>
            </a:r>
            <a:r>
              <a:rPr lang="nl-NL" b="0" i="0" u="none" strike="noStrike" dirty="0" err="1">
                <a:effectLst/>
                <a:latin typeface="system-ui"/>
              </a:rPr>
              <a:t>However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might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hard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start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, as most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taught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a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 approach. </a:t>
            </a:r>
            <a:br>
              <a:rPr lang="nl-NL" b="0" i="0" u="none" strike="noStrike" dirty="0">
                <a:effectLst/>
                <a:latin typeface="system-ui"/>
              </a:rPr>
            </a:br>
            <a:endParaRPr lang="nl-NL" b="0" i="0" u="none" strike="noStrike" dirty="0">
              <a:effectLst/>
              <a:latin typeface="system-ui"/>
            </a:endParaRPr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The first step in OOP is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identify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you'd</a:t>
            </a:r>
            <a:r>
              <a:rPr lang="nl-NL" b="0" i="0" u="none" strike="noStrike" dirty="0">
                <a:effectLst/>
                <a:latin typeface="system-ui"/>
              </a:rPr>
              <a:t> want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how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each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other</a:t>
            </a:r>
            <a:r>
              <a:rPr lang="nl-NL" b="0" i="0" u="none" strike="noStrike" dirty="0">
                <a:effectLst/>
                <a:latin typeface="system-ui"/>
              </a:rPr>
              <a:t>. 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is as </a:t>
            </a:r>
            <a:r>
              <a:rPr lang="nl-NL" b="0" i="0" u="none" strike="noStrike" dirty="0" err="1">
                <a:effectLst/>
                <a:latin typeface="system-ui"/>
              </a:rPr>
              <a:t>follows</a:t>
            </a:r>
            <a:r>
              <a:rPr lang="nl-NL" b="0" i="0" u="none" strike="noStrike" dirty="0">
                <a:effectLst/>
                <a:latin typeface="system-ui"/>
              </a:rPr>
              <a:t>:</a:t>
            </a:r>
          </a:p>
          <a:p>
            <a:endParaRPr lang="en-CA" dirty="0"/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Python is </a:t>
            </a:r>
            <a:r>
              <a:rPr lang="nl-NL" b="0" i="0" u="none" strike="noStrike" dirty="0" err="1">
                <a:effectLst/>
                <a:latin typeface="system-ui"/>
              </a:rPr>
              <a:t>currently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one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most </a:t>
            </a:r>
            <a:r>
              <a:rPr lang="nl-NL" b="0" i="0" u="none" strike="noStrike" dirty="0" err="1">
                <a:effectLst/>
                <a:latin typeface="system-ui"/>
              </a:rPr>
              <a:t>popular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languages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build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around</a:t>
            </a:r>
            <a:r>
              <a:rPr lang="nl-NL" b="0" i="0" u="none" strike="noStrike" dirty="0">
                <a:effectLst/>
                <a:latin typeface="system-ui"/>
              </a:rPr>
              <a:t> OOP. The </a:t>
            </a:r>
            <a:r>
              <a:rPr lang="nl-NL" b="0" i="0" u="none" strike="noStrike" dirty="0" err="1">
                <a:effectLst/>
                <a:latin typeface="system-ui"/>
              </a:rPr>
              <a:t>telltale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code has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 </a:t>
            </a:r>
            <a:r>
              <a:rPr lang="nl-NL" b="1" i="0" u="none" strike="noStrike" dirty="0" err="1">
                <a:effectLst/>
                <a:latin typeface="system-ui"/>
              </a:rPr>
              <a:t>object.method</a:t>
            </a:r>
            <a:r>
              <a:rPr lang="nl-NL" b="1" i="0" u="none" strike="noStrike" dirty="0">
                <a:effectLst/>
                <a:latin typeface="system-ui"/>
              </a:rPr>
              <a:t>()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</a:t>
            </a:r>
            <a:r>
              <a:rPr lang="nl-NL" b="0" i="0" u="none" strike="noStrike" dirty="0" err="1">
                <a:effectLst/>
                <a:latin typeface="system-ui"/>
              </a:rPr>
              <a:t>my_array.max</a:t>
            </a:r>
            <a:r>
              <a:rPr lang="nl-NL" b="0" i="0" u="none" strike="noStrike" dirty="0">
                <a:effectLst/>
                <a:latin typeface="system-ui"/>
              </a:rPr>
              <a:t>()---</a:t>
            </a:r>
            <a:r>
              <a:rPr lang="nl-NL" b="0" i="0" u="none" strike="noStrike" dirty="0" err="1">
                <a:effectLst/>
                <a:latin typeface="system-ui"/>
              </a:rPr>
              <a:t>find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maximum </a:t>
            </a:r>
            <a:r>
              <a:rPr lang="nl-NL" b="0" i="0" u="none" strike="noStrike" dirty="0" err="1">
                <a:effectLst/>
                <a:latin typeface="system-ui"/>
              </a:rPr>
              <a:t>value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array; or </a:t>
            </a:r>
            <a:r>
              <a:rPr lang="nl-NL" b="0" i="0" u="none" strike="noStrike" dirty="0" err="1">
                <a:effectLst/>
                <a:latin typeface="system-ui"/>
              </a:rPr>
              <a:t>my_dataframe.head</a:t>
            </a:r>
            <a:r>
              <a:rPr lang="nl-NL" b="0" i="0" u="none" strike="noStrike" dirty="0">
                <a:effectLst/>
                <a:latin typeface="system-ui"/>
              </a:rPr>
              <a:t>()---displays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first 5 </a:t>
            </a:r>
            <a:r>
              <a:rPr lang="nl-NL" b="0" i="0" u="none" strike="noStrike" dirty="0" err="1">
                <a:effectLst/>
                <a:latin typeface="system-ui"/>
              </a:rPr>
              <a:t>rows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Here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have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my_array</a:t>
            </a:r>
            <a:r>
              <a:rPr lang="nl-NL" b="0" i="0" u="none" strike="noStrike" dirty="0">
                <a:effectLst/>
                <a:latin typeface="system-ui"/>
              </a:rPr>
              <a:t> or </a:t>
            </a:r>
            <a:r>
              <a:rPr lang="nl-NL" b="0" i="0" u="none" strike="noStrike" dirty="0" err="1">
                <a:effectLst/>
                <a:latin typeface="system-ui"/>
              </a:rPr>
              <a:t>my_dataframe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constructed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Array or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functionality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like max() or </a:t>
            </a:r>
            <a:r>
              <a:rPr lang="nl-NL" b="0" i="0" u="none" strike="noStrike" dirty="0" err="1">
                <a:effectLst/>
                <a:latin typeface="system-ui"/>
              </a:rPr>
              <a:t>head</a:t>
            </a:r>
            <a:r>
              <a:rPr lang="nl-NL" b="0" i="0" u="none" strike="noStrike" dirty="0">
                <a:effectLst/>
                <a:latin typeface="system-ui"/>
              </a:rPr>
              <a:t>(),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manipulated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0" i="0" u="none" strike="noStrike" dirty="0" err="1">
                <a:effectLst/>
                <a:latin typeface="system-ui"/>
              </a:rPr>
              <a:t>Now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</a:t>
            </a:r>
            <a:r>
              <a:rPr lang="nl-NL" b="0" i="0" u="none" strike="noStrike" dirty="0">
                <a:effectLst/>
                <a:latin typeface="system-ui"/>
              </a:rPr>
              <a:t> a bit </a:t>
            </a:r>
            <a:r>
              <a:rPr lang="nl-NL" b="0" i="0" u="none" strike="noStrike" dirty="0" err="1">
                <a:effectLst/>
                <a:latin typeface="system-ui"/>
              </a:rPr>
              <a:t>about</a:t>
            </a:r>
            <a:r>
              <a:rPr lang="nl-NL" b="0" i="0" u="none" strike="noStrike" dirty="0">
                <a:effectLst/>
                <a:latin typeface="system-ui"/>
              </a:rPr>
              <a:t> OOP, we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knowledge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working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data. Every object, </a:t>
            </a:r>
            <a:r>
              <a:rPr lang="nl-NL" b="0" i="0" u="none" strike="noStrike" dirty="0" err="1">
                <a:effectLst/>
                <a:latin typeface="system-ui"/>
              </a:rPr>
              <a:t>such</a:t>
            </a:r>
            <a:r>
              <a:rPr lang="nl-NL" b="0" i="0" u="none" strike="noStrike" dirty="0">
                <a:effectLst/>
                <a:latin typeface="system-ui"/>
              </a:rPr>
              <a:t> as a </a:t>
            </a:r>
            <a:r>
              <a:rPr lang="nl-NL" b="0" i="0" u="none" strike="noStrike" dirty="0" err="1">
                <a:effectLst/>
                <a:latin typeface="system-ui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or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 object has </a:t>
            </a:r>
            <a:r>
              <a:rPr lang="nl-NL" b="0" i="1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associated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it. </a:t>
            </a:r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Jupyter</a:t>
            </a:r>
            <a:r>
              <a:rPr lang="nl-NL" b="0" i="0" u="none" strike="noStrike" dirty="0">
                <a:effectLst/>
                <a:latin typeface="system-ui"/>
              </a:rPr>
              <a:t> notebook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TAB button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overview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available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pd. + TAB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10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For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definitely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encounter</a:t>
            </a:r>
            <a:r>
              <a:rPr lang="nl-NL" b="0" i="0" u="none" strike="noStrike" dirty="0">
                <a:effectLst/>
                <a:latin typeface="system-ui"/>
              </a:rPr>
              <a:t> as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scientist</a:t>
            </a:r>
            <a:r>
              <a:rPr lang="nl-NL" b="0" i="0" u="none" strike="noStrike" dirty="0">
                <a:effectLst/>
                <a:latin typeface="system-ui"/>
              </a:rPr>
              <a:t> are: </a:t>
            </a:r>
            <a:r>
              <a:rPr lang="nl-NL" b="1" i="0" u="none" strike="noStrike" dirty="0">
                <a:effectLst/>
                <a:latin typeface="system-ui"/>
                <a:hlinkClick r:id="rId3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4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5"/>
              </a:rPr>
              <a:t>SciPy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6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Before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need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make </a:t>
            </a:r>
            <a:r>
              <a:rPr lang="nl-NL" b="0" i="0" u="none" strike="noStrike" dirty="0" err="1">
                <a:effectLst/>
                <a:latin typeface="system-ui"/>
              </a:rPr>
              <a:t>sure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installed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your</a:t>
            </a:r>
            <a:r>
              <a:rPr lang="nl-NL" b="0" i="0" u="none" strike="noStrike" dirty="0">
                <a:effectLst/>
                <a:latin typeface="system-ui"/>
              </a:rPr>
              <a:t> virtual environment. These </a:t>
            </a:r>
            <a:r>
              <a:rPr lang="nl-NL" b="0" i="0" u="none" strike="noStrike" dirty="0" err="1">
                <a:effectLst/>
                <a:latin typeface="system-ui"/>
              </a:rPr>
              <a:t>three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work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seamlessly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together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best </a:t>
            </a:r>
            <a:r>
              <a:rPr lang="nl-NL" b="0" i="0" u="none" strike="noStrike" dirty="0" err="1">
                <a:effectLst/>
                <a:latin typeface="system-ui"/>
              </a:rPr>
              <a:t>experience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handling large </a:t>
            </a:r>
            <a:r>
              <a:rPr lang="nl-NL" b="0" i="0" u="none" strike="noStrike" dirty="0" err="1">
                <a:effectLst/>
                <a:latin typeface="system-ui"/>
              </a:rPr>
              <a:t>data-sets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Important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follow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OOP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means </a:t>
            </a:r>
            <a:r>
              <a:rPr lang="nl-NL" b="0" i="0" u="none" strike="noStrike" dirty="0" err="1">
                <a:effectLst/>
                <a:latin typeface="system-ui"/>
              </a:rPr>
              <a:t>concretely</a:t>
            </a:r>
            <a:r>
              <a:rPr lang="nl-NL" b="0" i="0" u="none" strike="noStrike" dirty="0">
                <a:effectLst/>
                <a:latin typeface="system-ui"/>
              </a:rPr>
              <a:t>: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blueprint of </a:t>
            </a:r>
            <a:r>
              <a:rPr lang="nl-NL" b="0" i="1" u="none" strike="noStrike" dirty="0" err="1">
                <a:effectLst/>
                <a:latin typeface="system-ui"/>
              </a:rPr>
              <a:t>ndarray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create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array object b = </a:t>
            </a:r>
            <a:r>
              <a:rPr lang="nl-NL" b="0" i="0" u="none" strike="noStrike" dirty="0" err="1">
                <a:effectLst/>
                <a:latin typeface="system-ui"/>
              </a:rPr>
              <a:t>np.arange</a:t>
            </a:r>
            <a:r>
              <a:rPr lang="nl-NL" b="0" i="0" u="none" strike="noStrike" dirty="0">
                <a:effectLst/>
                <a:latin typeface="system-ui"/>
              </a:rPr>
              <a:t>(12).</a:t>
            </a:r>
            <a:r>
              <a:rPr lang="nl-NL" b="0" i="0" u="none" strike="noStrike" dirty="0" err="1">
                <a:effectLst/>
                <a:latin typeface="system-ui"/>
              </a:rPr>
              <a:t>reshape</a:t>
            </a:r>
            <a:r>
              <a:rPr lang="nl-NL" b="0" i="0" u="none" strike="noStrike" dirty="0">
                <a:effectLst/>
                <a:latin typeface="system-ui"/>
              </a:rPr>
              <a:t>(3, 4),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directly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b.cumsum</a:t>
            </a:r>
            <a:r>
              <a:rPr lang="nl-NL" b="0" i="0" u="none" strike="noStrike" dirty="0">
                <a:effectLst/>
                <a:latin typeface="system-ui"/>
              </a:rPr>
              <a:t>(</a:t>
            </a:r>
            <a:r>
              <a:rPr lang="nl-NL" b="0" i="0" u="none" strike="noStrike" dirty="0" err="1">
                <a:effectLst/>
                <a:latin typeface="system-ui"/>
              </a:rPr>
              <a:t>axis</a:t>
            </a:r>
            <a:r>
              <a:rPr lang="nl-NL" b="0" i="0" u="none" strike="noStrike" dirty="0">
                <a:effectLst/>
                <a:latin typeface="system-ui"/>
              </a:rPr>
              <a:t>=1). The </a:t>
            </a:r>
            <a:r>
              <a:rPr lang="nl-NL" b="0" i="0" u="none" strike="noStrike" dirty="0" err="1">
                <a:effectLst/>
                <a:latin typeface="system-ui"/>
              </a:rPr>
              <a:t>same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true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It is </a:t>
            </a:r>
            <a:r>
              <a:rPr lang="nl-NL" b="0" i="0" u="none" strike="noStrike" dirty="0" err="1">
                <a:effectLst/>
                <a:latin typeface="system-ui"/>
              </a:rPr>
              <a:t>impossible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list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possibilities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seminar, </a:t>
            </a:r>
            <a:r>
              <a:rPr lang="nl-NL" b="0" i="0" u="none" strike="noStrike" dirty="0" err="1">
                <a:effectLst/>
                <a:latin typeface="system-ui"/>
              </a:rPr>
              <a:t>therefore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7"/>
              </a:rPr>
              <a:t>NumPy: the absolute basics for beginners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8"/>
              </a:rPr>
              <a:t>pandas cheat sheet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9"/>
              </a:rPr>
              <a:t>SciPy User Guide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10"/>
              </a:rPr>
              <a:t>matplotlib quick start guide</a:t>
            </a:r>
            <a:r>
              <a:rPr lang="nl-NL" b="0" i="0" u="none" strike="noStrike" dirty="0">
                <a:effectLst/>
                <a:latin typeface="system-ui"/>
              </a:rPr>
              <a:t> are a </a:t>
            </a:r>
            <a:r>
              <a:rPr lang="nl-NL" b="0" i="0" u="none" strike="noStrike" dirty="0" err="1">
                <a:effectLst/>
                <a:latin typeface="system-ui"/>
              </a:rPr>
              <a:t>very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usefull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reference</a:t>
            </a:r>
            <a:r>
              <a:rPr lang="nl-NL" b="0" i="0" u="none" strike="noStrike" dirty="0">
                <a:effectLst/>
                <a:latin typeface="system-ui"/>
              </a:rPr>
              <a:t> guides.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49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79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 basic</a:t>
            </a:r>
            <a:br>
              <a:rPr lang="en-US" b="1" dirty="0"/>
            </a:br>
            <a:r>
              <a:rPr lang="en-US" b="1" dirty="0"/>
              <a:t>Python scripting</a:t>
            </a:r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7D5A8AD9-1356-A2B8-DF8B-F4467CDBA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DA1013-B706-B5FD-8D10-BC8F1D24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b="0" i="0" u="none" strike="noStrike" dirty="0">
                <a:effectLst/>
                <a:latin typeface="system-ui"/>
              </a:rPr>
              <a:t>Python is currently one of the most popular programming languages that is built around OOP</a:t>
            </a:r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3F7D57-5140-F299-1342-77C7256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 Oriented Programming (OOP)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62E2112-E83E-B6D1-66DE-FA252072221A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03A4EDB-AA01-F29B-2453-872D6BD556EB}"/>
              </a:ext>
            </a:extLst>
          </p:cNvPr>
          <p:cNvSpPr txBox="1"/>
          <p:nvPr/>
        </p:nvSpPr>
        <p:spPr>
          <a:xfrm>
            <a:off x="1105382" y="3181803"/>
            <a:ext cx="61020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Classes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blueprints that models real-life object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Objects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individual objects that are generated from the blueprint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Attributes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characteristics/variables that define the objects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Methods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functions of the objects.</a:t>
            </a:r>
          </a:p>
        </p:txBody>
      </p:sp>
    </p:spTree>
    <p:extLst>
      <p:ext uri="{BB962C8B-B14F-4D97-AF65-F5344CB8AC3E}">
        <p14:creationId xmlns:p14="http://schemas.microsoft.com/office/powerpoint/2010/main" val="299446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F4AFCD-88FF-EA35-529C-A5E97169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NumPy, pandas, SciPy, and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93C310-1ACD-2754-8AA1-7556C2B1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data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2B062F-7A78-4674-2E06-E583F0AEE833}"/>
              </a:ext>
            </a:extLst>
          </p:cNvPr>
          <p:cNvSpPr/>
          <p:nvPr/>
        </p:nvSpPr>
        <p:spPr>
          <a:xfrm>
            <a:off x="0" y="2622151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49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320BFA-6FBF-DA0A-3156-6EDCB6696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With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EDF62D-23EE-0C9E-95F5-7577A46C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Visualisation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F5F1062-069C-7B74-7B82-82FD2374CEFC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Afbeelding 6" descr="Afbeelding met tekst, schermopname, lijn, diagram&#10;&#10;Automatisch gegenereerde beschrijving">
            <a:extLst>
              <a:ext uri="{FF2B5EF4-FFF2-40B4-BE49-F238E27FC236}">
                <a16:creationId xmlns:a16="http://schemas.microsoft.com/office/drawing/2014/main" id="{4EF2CA25-2BBC-7559-7BB3-1D8566AB9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67" y="0"/>
            <a:ext cx="641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154823-849B-380D-711E-0F5D1D248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AC6892-FBA2-8DC4-BC53-73FD397D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the content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58D474-64B3-15FE-FAA9-10899A3701D1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DAEDD4F-BC35-E434-B1B3-3654AF1E8AF5}"/>
              </a:ext>
            </a:extLst>
          </p:cNvPr>
          <p:cNvSpPr txBox="1"/>
          <p:nvPr/>
        </p:nvSpPr>
        <p:spPr>
          <a:xfrm>
            <a:off x="1105382" y="3925389"/>
            <a:ext cx="8873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is based around Object-Oriented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We’ve looked at the basic essential libraries NumPy, pandas, SciPy, and 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used matplotlib for a first look at visualization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9E09B40-809B-7BAD-67B2-6A2F4941D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1" y="1472664"/>
            <a:ext cx="7772400" cy="4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45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schemas.microsoft.com/office/2006/documentManagement/types"/>
    <ds:schemaRef ds:uri="fef124be-58f3-4cba-a4d6-b526bbe7eac7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31C3ACF-78D4-4AF6-9FCF-3451055F6E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1996</TotalTime>
  <Words>625</Words>
  <Application>Microsoft Macintosh PowerPoint</Application>
  <PresentationFormat>Breedbeeld</PresentationFormat>
  <Paragraphs>30</Paragraphs>
  <Slides>5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3</vt:i4>
      </vt:variant>
      <vt:variant>
        <vt:lpstr>Diatitels</vt:lpstr>
      </vt:variant>
      <vt:variant>
        <vt:i4>5</vt:i4>
      </vt:variant>
    </vt:vector>
  </HeadingPairs>
  <TitlesOfParts>
    <vt:vector size="13" baseType="lpstr">
      <vt:lpstr>Aptos</vt:lpstr>
      <vt:lpstr>Arial</vt:lpstr>
      <vt:lpstr>Calibri</vt:lpstr>
      <vt:lpstr>system-ui</vt:lpstr>
      <vt:lpstr>Wingdings</vt:lpstr>
      <vt:lpstr>Kantoorthema</vt:lpstr>
      <vt:lpstr>1_Office Theme</vt:lpstr>
      <vt:lpstr>2_Office Theme</vt:lpstr>
      <vt:lpstr>Less basic Python scripting</vt:lpstr>
      <vt:lpstr>Object Oriented Programming (OOP)</vt:lpstr>
      <vt:lpstr>Working with data</vt:lpstr>
      <vt:lpstr>Visualisation</vt:lpstr>
      <vt:lpstr>Overview of the 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20</cp:revision>
  <dcterms:created xsi:type="dcterms:W3CDTF">2024-07-25T14:43:18Z</dcterms:created>
  <dcterms:modified xsi:type="dcterms:W3CDTF">2024-09-04T19:44:31Z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0x0101002AE8917658DD4842AA88410B0DECD245</vt:lpwstr>
  </property>
  <property fmtid="{D5CDD505-2E9C-101B-9397-08002B2CF9AE}" pid="3" name="MediaServiceImageTags">
    <vt:lpwstr/>
  </property>
</Properties>
</file>